
<file path=[Content_Types].xml><?xml version="1.0" encoding="utf-8"?>
<Types xmlns="http://schemas.openxmlformats.org/package/2006/content-types">
  <Default Extension="tmp"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62" r:id="rId3"/>
    <p:sldId id="261" r:id="rId4"/>
    <p:sldId id="266" r:id="rId5"/>
    <p:sldId id="267" r:id="rId6"/>
    <p:sldId id="264" r:id="rId7"/>
    <p:sldId id="274" r:id="rId8"/>
    <p:sldId id="273" r:id="rId9"/>
    <p:sldId id="265" r:id="rId10"/>
    <p:sldId id="269" r:id="rId11"/>
    <p:sldId id="257" r:id="rId12"/>
    <p:sldId id="258" r:id="rId13"/>
    <p:sldId id="259" r:id="rId14"/>
    <p:sldId id="260" r:id="rId15"/>
    <p:sldId id="268" r:id="rId16"/>
    <p:sldId id="270" r:id="rId17"/>
    <p:sldId id="271" r:id="rId18"/>
    <p:sldId id="272" r:id="rId19"/>
    <p:sldId id="275" r:id="rId20"/>
    <p:sldId id="263" r:id="rId21"/>
    <p:sldId id="276" r:id="rId22"/>
    <p:sldId id="278" r:id="rId23"/>
    <p:sldId id="277" r:id="rId24"/>
    <p:sldId id="279"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0591F-CD1B-462F-9240-779D8A837EDA}" type="datetimeFigureOut">
              <a:rPr lang="en-US" smtClean="0"/>
              <a:t>9/21/2013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835150-FD26-4A1B-AB2C-4C35CC58ADB2}" type="slidenum">
              <a:rPr lang="en-US" smtClean="0"/>
              <a:t>‹#›</a:t>
            </a:fld>
            <a:endParaRPr lang="en-US"/>
          </a:p>
        </p:txBody>
      </p:sp>
    </p:spTree>
    <p:extLst>
      <p:ext uri="{BB962C8B-B14F-4D97-AF65-F5344CB8AC3E}">
        <p14:creationId xmlns:p14="http://schemas.microsoft.com/office/powerpoint/2010/main" val="2186923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D8B1C8A-5EA5-4F11-A19A-6B02E5CA9BED}" type="datetimeFigureOut">
              <a:rPr lang="en-US" smtClean="0"/>
              <a:t>9/21/2013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3239721383"/>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8B1C8A-5EA5-4F11-A19A-6B02E5CA9BED}" type="datetimeFigureOut">
              <a:rPr lang="en-US" smtClean="0"/>
              <a:t>9/21/2013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395621933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8B1C8A-5EA5-4F11-A19A-6B02E5CA9BED}" type="datetimeFigureOut">
              <a:rPr lang="en-US" smtClean="0"/>
              <a:t>9/21/2013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103230957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8B1C8A-5EA5-4F11-A19A-6B02E5CA9BED}" type="datetimeFigureOut">
              <a:rPr lang="en-US" smtClean="0"/>
              <a:t>9/21/2013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2861571344"/>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8B1C8A-5EA5-4F11-A19A-6B02E5CA9BED}" type="datetimeFigureOut">
              <a:rPr lang="en-US" smtClean="0"/>
              <a:t>9/21/2013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4043903917"/>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D8B1C8A-5EA5-4F11-A19A-6B02E5CA9BED}" type="datetimeFigureOut">
              <a:rPr lang="en-US" smtClean="0"/>
              <a:t>9/21/2013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685810891"/>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D8B1C8A-5EA5-4F11-A19A-6B02E5CA9BED}" type="datetimeFigureOut">
              <a:rPr lang="en-US" smtClean="0"/>
              <a:t>9/21/2013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1977539152"/>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8B1C8A-5EA5-4F11-A19A-6B02E5CA9BED}" type="datetimeFigureOut">
              <a:rPr lang="en-US" smtClean="0"/>
              <a:t>9/21/2013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1588379572"/>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B1C8A-5EA5-4F11-A19A-6B02E5CA9BED}" type="datetimeFigureOut">
              <a:rPr lang="en-US" smtClean="0"/>
              <a:t>9/21/2013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2184148990"/>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8B1C8A-5EA5-4F11-A19A-6B02E5CA9BED}" type="datetimeFigureOut">
              <a:rPr lang="en-US" smtClean="0"/>
              <a:t>9/21/2013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3145230612"/>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8B1C8A-5EA5-4F11-A19A-6B02E5CA9BED}" type="datetimeFigureOut">
              <a:rPr lang="en-US" smtClean="0"/>
              <a:t>9/21/2013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39515A-0D7A-43AF-A4CB-3951116D62C5}" type="slidenum">
              <a:rPr lang="en-US" smtClean="0"/>
              <a:t>‹#›</a:t>
            </a:fld>
            <a:endParaRPr lang="en-US"/>
          </a:p>
        </p:txBody>
      </p:sp>
    </p:spTree>
    <p:extLst>
      <p:ext uri="{BB962C8B-B14F-4D97-AF65-F5344CB8AC3E}">
        <p14:creationId xmlns:p14="http://schemas.microsoft.com/office/powerpoint/2010/main" val="688331704"/>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8B1C8A-5EA5-4F11-A19A-6B02E5CA9BED}" type="datetimeFigureOut">
              <a:rPr lang="en-US" smtClean="0"/>
              <a:t>9/21/2013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39515A-0D7A-43AF-A4CB-3951116D62C5}" type="slidenum">
              <a:rPr lang="en-US" smtClean="0"/>
              <a:t>‹#›</a:t>
            </a:fld>
            <a:endParaRPr lang="en-US"/>
          </a:p>
        </p:txBody>
      </p:sp>
    </p:spTree>
    <p:extLst>
      <p:ext uri="{BB962C8B-B14F-4D97-AF65-F5344CB8AC3E}">
        <p14:creationId xmlns:p14="http://schemas.microsoft.com/office/powerpoint/2010/main" val="36266652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ngm.nationalgeographic.com/ngm/longevity/preview/daily_vid.html" TargetMode="External"/><Relationship Id="rId2" Type="http://schemas.openxmlformats.org/officeDocument/2006/relationships/image" Target="../media/image8.tmp"/><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apps.bluezones.com/vitality/" TargetMode="External"/><Relationship Id="rId2" Type="http://schemas.openxmlformats.org/officeDocument/2006/relationships/image" Target="../media/image9.tmp"/><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www.bluezones.com/live-happier/thrive-centers/" TargetMode="External"/><Relationship Id="rId2" Type="http://schemas.openxmlformats.org/officeDocument/2006/relationships/image" Target="../media/image10.tmp"/><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sfftests.webs.com/aging.html" TargetMode="External"/><Relationship Id="rId2" Type="http://schemas.openxmlformats.org/officeDocument/2006/relationships/image" Target="../media/image11.tmp"/><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hyperlink" Target="http://www.apa.org/topics/aging/index.aspx"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psychcentral.com/news/category/aging" TargetMode="External"/><Relationship Id="rId2" Type="http://schemas.openxmlformats.org/officeDocument/2006/relationships/image" Target="../media/image13.tmp"/><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rand.org/labor/aging/research.html" TargetMode="External"/><Relationship Id="rId2" Type="http://schemas.openxmlformats.org/officeDocument/2006/relationships/image" Target="../media/image14.tmp"/><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cdc.gov/aging/index.htm" TargetMode="External"/><Relationship Id="rId2" Type="http://schemas.openxmlformats.org/officeDocument/2006/relationships/image" Target="../media/image15.tmp"/><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pbs.org/wgbh/pages/frontline/livingold/etc/links.html" TargetMode="External"/><Relationship Id="rId2" Type="http://schemas.openxmlformats.org/officeDocument/2006/relationships/image" Target="../media/image16.tmp"/><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apa.org/ed/precollege/topss/videos-teachers.aspx" TargetMode="External"/><Relationship Id="rId2" Type="http://schemas.openxmlformats.org/officeDocument/2006/relationships/image" Target="../media/image17.tmp"/><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hyperlink" Target="http://www.youtube.com/watch?v=jQrkioHOJLs"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ciencehack.com/videos/view/nw2lafKIEio" TargetMode="External"/><Relationship Id="rId2" Type="http://schemas.openxmlformats.org/officeDocument/2006/relationships/hyperlink" Target="http://minnesota.publicradio.org/display/web/2009/03/24/nuns_alzheimers_study" TargetMode="External"/><Relationship Id="rId1" Type="http://schemas.openxmlformats.org/officeDocument/2006/relationships/slideLayout" Target="../slideLayouts/slideLayout7.xml"/><Relationship Id="rId5" Type="http://schemas.openxmlformats.org/officeDocument/2006/relationships/hyperlink" Target="http://www.ncbi.nlm.nih.gov/pmc/articles/PMC2734290/pdf/6759.pdf" TargetMode="External"/><Relationship Id="rId4" Type="http://schemas.openxmlformats.org/officeDocument/2006/relationships/hyperlink" Target="http://www.youtube.com/watch?v=aKcbfEbT2aU"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ngm.nationalgeographic.com/ngm/longevity/preview/daily_vid.html" TargetMode="External"/><Relationship Id="rId2" Type="http://schemas.openxmlformats.org/officeDocument/2006/relationships/hyperlink" Target="http://www.ted.com/talks/dan_buettner_how_to_live_to_be_100.html" TargetMode="External"/><Relationship Id="rId1" Type="http://schemas.openxmlformats.org/officeDocument/2006/relationships/slideLayout" Target="../slideLayouts/slideLayout7.xml"/><Relationship Id="rId4" Type="http://schemas.openxmlformats.org/officeDocument/2006/relationships/hyperlink" Target="http://ngm.nationalgeographic.com/ngm/0511/sights_n_sounds/index.html"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youtube.com/watch?v=fGnNCUF90ko" TargetMode="External"/><Relationship Id="rId2" Type="http://schemas.openxmlformats.org/officeDocument/2006/relationships/hyperlink" Target="http://www.youtube.com/watch?v=ETPYrpwmH6M" TargetMode="External"/><Relationship Id="rId1" Type="http://schemas.openxmlformats.org/officeDocument/2006/relationships/slideLayout" Target="../slideLayouts/slideLayout7.xml"/><Relationship Id="rId5" Type="http://schemas.openxmlformats.org/officeDocument/2006/relationships/hyperlink" Target="http://www.nia.nih.gov/health/publication/healthy-aging-lessons-baltimore-longitudinal-study-aging/introduction" TargetMode="External"/><Relationship Id="rId4" Type="http://schemas.openxmlformats.org/officeDocument/2006/relationships/hyperlink" Target="http://www.youtube.com/watch?v=HHpRIEuS04E"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gif"/><Relationship Id="rId7" Type="http://schemas.openxmlformats.org/officeDocument/2006/relationships/hyperlink" Target="http://www.aging.upmc.com/researchers/current-studies.htm#Normal" TargetMode="External"/><Relationship Id="rId2" Type="http://schemas.openxmlformats.org/officeDocument/2006/relationships/hyperlink" Target="http://www.hebrewseniorlife.org/research.cfm?id=12" TargetMode="Externa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hyperlink" Target="http://www.aging.upmc.com/default.htm" TargetMode="External"/><Relationship Id="rId4" Type="http://schemas.openxmlformats.org/officeDocument/2006/relationships/hyperlink" Target="http://www.hebrewseniorlife.org/research-current-study-recruitment"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macfound.org/press/from-field/widening-gaps-life-expectancy-reflect-race-gender-and-education/" TargetMode="External"/><Relationship Id="rId2" Type="http://schemas.openxmlformats.org/officeDocument/2006/relationships/hyperlink" Target="http://www.afar.org/media/videos/" TargetMode="External"/><Relationship Id="rId1" Type="http://schemas.openxmlformats.org/officeDocument/2006/relationships/slideLayout" Target="../slideLayouts/slideLayout7.xml"/><Relationship Id="rId4" Type="http://schemas.openxmlformats.org/officeDocument/2006/relationships/hyperlink" Target="http://health.heraldtribune.com/2012/11/19/why-does-education-play-such-a-big-role-in-longevity/"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hyperlink" Target="http://www.ted.com/playlists/64/might_you_live_a_great_deal_lo.html"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hyperlink" Target="http://www.pbs.org/wgbh/nova/body/aging.html"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www.pbs.org/wgbh/nova/body/aging-longevity.html" TargetMode="External"/><Relationship Id="rId2" Type="http://schemas.openxmlformats.org/officeDocument/2006/relationships/image" Target="../media/image4.tmp"/><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midus.wisc.edu/" TargetMode="External"/><Relationship Id="rId2" Type="http://schemas.openxmlformats.org/officeDocument/2006/relationships/image" Target="../media/image5.tmp"/><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midus.wisc.edu/newsletter/index.php" TargetMode="External"/><Relationship Id="rId2" Type="http://schemas.openxmlformats.org/officeDocument/2006/relationships/image" Target="../media/image6.tmp"/><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midmac.med.harvard.edu/" TargetMode="External"/><Relationship Id="rId2" Type="http://schemas.openxmlformats.org/officeDocument/2006/relationships/hyperlink" Target="http://midmac.med.harvard.edu/research.html#res1"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bluezones.com/about/" TargetMode="External"/><Relationship Id="rId2" Type="http://schemas.openxmlformats.org/officeDocument/2006/relationships/image" Target="../media/image7.tmp"/><Relationship Id="rId1" Type="http://schemas.openxmlformats.org/officeDocument/2006/relationships/slideLayout" Target="../slideLayouts/slideLayout7.xml"/><Relationship Id="rId4" Type="http://schemas.openxmlformats.org/officeDocument/2006/relationships/hyperlink" Target="http://www.ted.com/talks/dan_buettner_how_to_live_to_be_100.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1"/>
            <a:ext cx="7772400" cy="2228850"/>
          </a:xfrm>
        </p:spPr>
        <p:txBody>
          <a:bodyPr>
            <a:normAutofit fontScale="90000"/>
          </a:bodyPr>
          <a:lstStyle/>
          <a:p>
            <a:r>
              <a:rPr lang="en-US" dirty="0" smtClean="0"/>
              <a:t>Many resources are on-line that students can explore: research studies, activities, readings, video, interactive simulations.  </a:t>
            </a:r>
            <a:endParaRPr lang="en-US" dirty="0"/>
          </a:p>
        </p:txBody>
      </p:sp>
      <p:sp>
        <p:nvSpPr>
          <p:cNvPr id="3" name="Subtitle 2"/>
          <p:cNvSpPr>
            <a:spLocks noGrp="1"/>
          </p:cNvSpPr>
          <p:nvPr>
            <p:ph type="subTitle" idx="1"/>
          </p:nvPr>
        </p:nvSpPr>
        <p:spPr/>
        <p:txBody>
          <a:bodyPr/>
          <a:lstStyle/>
          <a:p>
            <a:r>
              <a:rPr lang="en-US" b="1" dirty="0" smtClean="0">
                <a:solidFill>
                  <a:srgbClr val="C00000"/>
                </a:solidFill>
              </a:rPr>
              <a:t>You decide how to use them! </a:t>
            </a:r>
          </a:p>
          <a:p>
            <a:endParaRPr lang="en-US" dirty="0"/>
          </a:p>
        </p:txBody>
      </p:sp>
      <p:sp>
        <p:nvSpPr>
          <p:cNvPr id="4" name="Rectangle 3"/>
          <p:cNvSpPr/>
          <p:nvPr/>
        </p:nvSpPr>
        <p:spPr>
          <a:xfrm>
            <a:off x="609600" y="152400"/>
            <a:ext cx="7924800" cy="923330"/>
          </a:xfrm>
          <a:prstGeom prst="rect">
            <a:avLst/>
          </a:prstGeom>
        </p:spPr>
        <p:style>
          <a:lnRef idx="3">
            <a:schemeClr val="lt1"/>
          </a:lnRef>
          <a:fillRef idx="1">
            <a:schemeClr val="accent1"/>
          </a:fillRef>
          <a:effectRef idx="1">
            <a:schemeClr val="accent1"/>
          </a:effectRef>
          <a:fontRef idx="minor">
            <a:schemeClr val="lt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ACTIVITIES/RESOURCES</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58836" y="4572001"/>
            <a:ext cx="2928551" cy="2065148"/>
          </a:xfrm>
          <a:prstGeom prst="rect">
            <a:avLst/>
          </a:prstGeom>
        </p:spPr>
      </p:pic>
    </p:spTree>
    <p:extLst>
      <p:ext uri="{BB962C8B-B14F-4D97-AF65-F5344CB8AC3E}">
        <p14:creationId xmlns:p14="http://schemas.microsoft.com/office/powerpoint/2010/main" val="529193583"/>
      </p:ext>
    </p:extLst>
  </p:cSld>
  <p:clrMapOvr>
    <a:masterClrMapping/>
  </p:clrMapOvr>
  <mc:AlternateContent xmlns:mc="http://schemas.openxmlformats.org/markup-compatibility/2006" xmlns:p14="http://schemas.microsoft.com/office/powerpoint/2010/main">
    <mc:Choice Requires="p14">
      <p:transition spd="med" p14:dur="700" advClick="0" advTm="8000">
        <p:fade/>
      </p:transition>
    </mc:Choice>
    <mc:Fallback xmlns="">
      <p:transition spd="med" advClick="0" advTm="8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Quest for Longevity @ National Geographic Magazine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0"/>
            <a:ext cx="9144000" cy="5737937"/>
          </a:xfrm>
          <a:prstGeom prst="rect">
            <a:avLst/>
          </a:prstGeom>
        </p:spPr>
      </p:pic>
      <p:sp>
        <p:nvSpPr>
          <p:cNvPr id="3" name="TextBox 2"/>
          <p:cNvSpPr txBox="1"/>
          <p:nvPr/>
        </p:nvSpPr>
        <p:spPr>
          <a:xfrm>
            <a:off x="152400" y="6172200"/>
            <a:ext cx="8839200" cy="707886"/>
          </a:xfrm>
          <a:prstGeom prst="rect">
            <a:avLst/>
          </a:prstGeom>
          <a:noFill/>
        </p:spPr>
        <p:txBody>
          <a:bodyPr wrap="square" rtlCol="0">
            <a:spAutoFit/>
          </a:bodyPr>
          <a:lstStyle/>
          <a:p>
            <a:r>
              <a:rPr lang="en-US" sz="2000" b="1" dirty="0" smtClean="0">
                <a:hlinkClick r:id="rId3"/>
              </a:rPr>
              <a:t>http://ngm.nationalgeographic.com/ngm/longevity/preview/daily_vid.html</a:t>
            </a:r>
            <a:endParaRPr lang="en-US" sz="2000" b="1" dirty="0" smtClean="0"/>
          </a:p>
          <a:p>
            <a:endParaRPr lang="en-US" sz="2000" b="1" dirty="0"/>
          </a:p>
        </p:txBody>
      </p:sp>
    </p:spTree>
    <p:extLst>
      <p:ext uri="{BB962C8B-B14F-4D97-AF65-F5344CB8AC3E}">
        <p14:creationId xmlns:p14="http://schemas.microsoft.com/office/powerpoint/2010/main" val="24454428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itality Compass | Blue Zones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0"/>
            <a:ext cx="9144000" cy="5737937"/>
          </a:xfrm>
          <a:prstGeom prst="rect">
            <a:avLst/>
          </a:prstGeom>
        </p:spPr>
      </p:pic>
      <p:sp>
        <p:nvSpPr>
          <p:cNvPr id="4" name="TextBox 3"/>
          <p:cNvSpPr txBox="1"/>
          <p:nvPr/>
        </p:nvSpPr>
        <p:spPr>
          <a:xfrm>
            <a:off x="1447800" y="5715000"/>
            <a:ext cx="6652410" cy="1077218"/>
          </a:xfrm>
          <a:prstGeom prst="rect">
            <a:avLst/>
          </a:prstGeom>
          <a:noFill/>
        </p:spPr>
        <p:txBody>
          <a:bodyPr wrap="square" rtlCol="0">
            <a:spAutoFit/>
          </a:bodyPr>
          <a:lstStyle/>
          <a:p>
            <a:pPr algn="ctr"/>
            <a:r>
              <a:rPr lang="en-US" sz="3200" b="1" dirty="0" smtClean="0">
                <a:hlinkClick r:id="rId3"/>
              </a:rPr>
              <a:t>http://apps.bluezones.com/vitality/</a:t>
            </a:r>
            <a:endParaRPr lang="en-US" sz="3200" b="1" dirty="0" smtClean="0"/>
          </a:p>
          <a:p>
            <a:pPr algn="ctr"/>
            <a:endParaRPr lang="en-US" sz="3200" b="1" dirty="0"/>
          </a:p>
        </p:txBody>
      </p:sp>
    </p:spTree>
    <p:extLst>
      <p:ext uri="{BB962C8B-B14F-4D97-AF65-F5344CB8AC3E}">
        <p14:creationId xmlns:p14="http://schemas.microsoft.com/office/powerpoint/2010/main" val="3512598031"/>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 Thrive Centers | Blue Zones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
            <a:ext cx="9144000" cy="5585537"/>
          </a:xfrm>
          <a:prstGeom prst="rect">
            <a:avLst/>
          </a:prstGeom>
        </p:spPr>
      </p:pic>
      <p:sp>
        <p:nvSpPr>
          <p:cNvPr id="3" name="TextBox 2"/>
          <p:cNvSpPr txBox="1"/>
          <p:nvPr/>
        </p:nvSpPr>
        <p:spPr>
          <a:xfrm>
            <a:off x="304800" y="6096000"/>
            <a:ext cx="8686800" cy="954107"/>
          </a:xfrm>
          <a:prstGeom prst="rect">
            <a:avLst/>
          </a:prstGeom>
          <a:noFill/>
        </p:spPr>
        <p:txBody>
          <a:bodyPr wrap="square" rtlCol="0">
            <a:spAutoFit/>
          </a:bodyPr>
          <a:lstStyle/>
          <a:p>
            <a:r>
              <a:rPr lang="en-US" sz="2800" b="1" dirty="0" smtClean="0">
                <a:hlinkClick r:id="rId3"/>
              </a:rPr>
              <a:t>http://www.bluezones.com/live-happier/thrive-centers/</a:t>
            </a:r>
            <a:endParaRPr lang="en-US" sz="2800" b="1" dirty="0" smtClean="0"/>
          </a:p>
          <a:p>
            <a:endParaRPr lang="en-US" sz="2800" b="1" dirty="0"/>
          </a:p>
        </p:txBody>
      </p:sp>
    </p:spTree>
    <p:extLst>
      <p:ext uri="{BB962C8B-B14F-4D97-AF65-F5344CB8AC3E}">
        <p14:creationId xmlns:p14="http://schemas.microsoft.com/office/powerpoint/2010/main" val="93616084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e Search for Fulfillment: Interactive! -- &quot;Aging Successfully&quot;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
            <a:ext cx="9144000" cy="5943599"/>
          </a:xfrm>
          <a:prstGeom prst="rect">
            <a:avLst/>
          </a:prstGeom>
        </p:spPr>
      </p:pic>
      <p:sp>
        <p:nvSpPr>
          <p:cNvPr id="3" name="TextBox 2"/>
          <p:cNvSpPr txBox="1"/>
          <p:nvPr/>
        </p:nvSpPr>
        <p:spPr>
          <a:xfrm>
            <a:off x="533400" y="6248400"/>
            <a:ext cx="7994632" cy="1077218"/>
          </a:xfrm>
          <a:prstGeom prst="rect">
            <a:avLst/>
          </a:prstGeom>
          <a:noFill/>
        </p:spPr>
        <p:txBody>
          <a:bodyPr wrap="square" rtlCol="0">
            <a:spAutoFit/>
          </a:bodyPr>
          <a:lstStyle/>
          <a:p>
            <a:r>
              <a:rPr lang="en-US" sz="3200" b="1" dirty="0" smtClean="0"/>
              <a:t>     </a:t>
            </a:r>
            <a:r>
              <a:rPr lang="en-US" sz="3200" b="1" dirty="0" smtClean="0">
                <a:hlinkClick r:id="rId3"/>
              </a:rPr>
              <a:t>http://www.sfftests.webs.com/aging.html</a:t>
            </a:r>
            <a:endParaRPr lang="en-US" sz="3200" b="1" dirty="0" smtClean="0"/>
          </a:p>
          <a:p>
            <a:endParaRPr lang="en-US" sz="3200" b="1" dirty="0"/>
          </a:p>
        </p:txBody>
      </p:sp>
    </p:spTree>
    <p:extLst>
      <p:ext uri="{BB962C8B-B14F-4D97-AF65-F5344CB8AC3E}">
        <p14:creationId xmlns:p14="http://schemas.microsoft.com/office/powerpoint/2010/main" val="905098408"/>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6248400"/>
            <a:ext cx="8661032" cy="1077218"/>
          </a:xfrm>
          <a:prstGeom prst="rect">
            <a:avLst/>
          </a:prstGeom>
          <a:noFill/>
        </p:spPr>
        <p:txBody>
          <a:bodyPr wrap="square" rtlCol="0">
            <a:spAutoFit/>
          </a:bodyPr>
          <a:lstStyle/>
          <a:p>
            <a:r>
              <a:rPr lang="en-US" sz="3200" b="1" dirty="0" smtClean="0">
                <a:hlinkClick r:id="rId2"/>
              </a:rPr>
              <a:t>http://www.apa.org/topics/aging/index.aspx</a:t>
            </a:r>
            <a:endParaRPr lang="en-US" sz="3200" b="1" dirty="0" smtClean="0"/>
          </a:p>
          <a:p>
            <a:endParaRPr lang="en-US" sz="3200" b="1" dirty="0"/>
          </a:p>
        </p:txBody>
      </p:sp>
      <p:pic>
        <p:nvPicPr>
          <p:cNvPr id="3" name="Picture 2" descr="Aging - Windows Internet Explor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9144000" cy="5661737"/>
          </a:xfrm>
          <a:prstGeom prst="rect">
            <a:avLst/>
          </a:prstGeom>
        </p:spPr>
      </p:pic>
    </p:spTree>
    <p:extLst>
      <p:ext uri="{BB962C8B-B14F-4D97-AF65-F5344CB8AC3E}">
        <p14:creationId xmlns:p14="http://schemas.microsoft.com/office/powerpoint/2010/main" val="4170414565"/>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ging News from Psych Central News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600"/>
            <a:ext cx="9144000" cy="5661737"/>
          </a:xfrm>
          <a:prstGeom prst="rect">
            <a:avLst/>
          </a:prstGeom>
        </p:spPr>
      </p:pic>
      <p:sp>
        <p:nvSpPr>
          <p:cNvPr id="3" name="TextBox 2"/>
          <p:cNvSpPr txBox="1"/>
          <p:nvPr/>
        </p:nvSpPr>
        <p:spPr>
          <a:xfrm>
            <a:off x="304800" y="6248400"/>
            <a:ext cx="8783886" cy="954107"/>
          </a:xfrm>
          <a:prstGeom prst="rect">
            <a:avLst/>
          </a:prstGeom>
          <a:noFill/>
        </p:spPr>
        <p:txBody>
          <a:bodyPr wrap="square" rtlCol="0">
            <a:spAutoFit/>
          </a:bodyPr>
          <a:lstStyle/>
          <a:p>
            <a:r>
              <a:rPr lang="en-US" sz="2800" b="1" dirty="0" smtClean="0">
                <a:hlinkClick r:id="rId3"/>
              </a:rPr>
              <a:t>http://psychcentral.com/news/category/aging</a:t>
            </a:r>
            <a:endParaRPr lang="en-US" sz="2800" b="1" dirty="0" smtClean="0"/>
          </a:p>
          <a:p>
            <a:pPr algn="ctr"/>
            <a:endParaRPr lang="en-US" sz="2800" b="1" dirty="0"/>
          </a:p>
        </p:txBody>
      </p:sp>
    </p:spTree>
    <p:extLst>
      <p:ext uri="{BB962C8B-B14F-4D97-AF65-F5344CB8AC3E}">
        <p14:creationId xmlns:p14="http://schemas.microsoft.com/office/powerpoint/2010/main" val="1960634064"/>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search on Aging by the Center for the Study of Aging | RAND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1"/>
            <a:ext cx="9144000" cy="5410200"/>
          </a:xfrm>
          <a:prstGeom prst="rect">
            <a:avLst/>
          </a:prstGeom>
        </p:spPr>
      </p:pic>
      <p:sp>
        <p:nvSpPr>
          <p:cNvPr id="3" name="TextBox 2"/>
          <p:cNvSpPr txBox="1"/>
          <p:nvPr/>
        </p:nvSpPr>
        <p:spPr>
          <a:xfrm>
            <a:off x="304801" y="5867400"/>
            <a:ext cx="8305800" cy="954107"/>
          </a:xfrm>
          <a:prstGeom prst="rect">
            <a:avLst/>
          </a:prstGeom>
          <a:noFill/>
        </p:spPr>
        <p:txBody>
          <a:bodyPr wrap="square" rtlCol="0">
            <a:spAutoFit/>
          </a:bodyPr>
          <a:lstStyle/>
          <a:p>
            <a:r>
              <a:rPr lang="en-US" sz="2800" b="1" dirty="0" smtClean="0">
                <a:hlinkClick r:id="rId3"/>
              </a:rPr>
              <a:t>http://www.rand.org/labor/aging/research.html</a:t>
            </a:r>
            <a:endParaRPr lang="en-US" sz="2800" b="1" dirty="0" smtClean="0"/>
          </a:p>
          <a:p>
            <a:endParaRPr lang="en-US" sz="2800" b="1" dirty="0"/>
          </a:p>
        </p:txBody>
      </p:sp>
    </p:spTree>
    <p:extLst>
      <p:ext uri="{BB962C8B-B14F-4D97-AF65-F5344CB8AC3E}">
        <p14:creationId xmlns:p14="http://schemas.microsoft.com/office/powerpoint/2010/main" val="1970877130"/>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DC - Aging - Healthy Aging for Older Adults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601"/>
            <a:ext cx="9144000" cy="5181600"/>
          </a:xfrm>
          <a:prstGeom prst="rect">
            <a:avLst/>
          </a:prstGeom>
        </p:spPr>
      </p:pic>
      <p:sp>
        <p:nvSpPr>
          <p:cNvPr id="3" name="TextBox 2"/>
          <p:cNvSpPr txBox="1"/>
          <p:nvPr/>
        </p:nvSpPr>
        <p:spPr>
          <a:xfrm>
            <a:off x="685800" y="5410201"/>
            <a:ext cx="7588688" cy="1692771"/>
          </a:xfrm>
          <a:prstGeom prst="rect">
            <a:avLst/>
          </a:prstGeom>
          <a:noFill/>
        </p:spPr>
        <p:txBody>
          <a:bodyPr wrap="square" rtlCol="0">
            <a:spAutoFit/>
          </a:bodyPr>
          <a:lstStyle/>
          <a:p>
            <a:r>
              <a:rPr lang="en-US" sz="3200" b="1" dirty="0" smtClean="0">
                <a:hlinkClick r:id="rId3"/>
              </a:rPr>
              <a:t>http://www.cdc.gov/aging/index.htm</a:t>
            </a:r>
            <a:endParaRPr lang="en-US" sz="3200" b="1" dirty="0" smtClean="0"/>
          </a:p>
          <a:p>
            <a:r>
              <a:rPr lang="en-US" sz="2000" b="1" dirty="0" smtClean="0"/>
              <a:t>FREE publications and other resources in </a:t>
            </a:r>
            <a:r>
              <a:rPr lang="en-US" sz="2000" b="1" dirty="0" smtClean="0">
                <a:solidFill>
                  <a:srgbClr val="00B0F0"/>
                </a:solidFill>
              </a:rPr>
              <a:t>RESOURCES, PUBLICATIONS and PRESS ROOM</a:t>
            </a:r>
          </a:p>
          <a:p>
            <a:endParaRPr lang="en-US" sz="3200" b="1" dirty="0"/>
          </a:p>
        </p:txBody>
      </p:sp>
    </p:spTree>
    <p:extLst>
      <p:ext uri="{BB962C8B-B14F-4D97-AF65-F5344CB8AC3E}">
        <p14:creationId xmlns:p14="http://schemas.microsoft.com/office/powerpoint/2010/main" val="363594345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eadings &amp; Links | Living Old | FRONTLINE | PBS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
            <a:ext cx="9144000" cy="5410201"/>
          </a:xfrm>
          <a:prstGeom prst="rect">
            <a:avLst/>
          </a:prstGeom>
        </p:spPr>
      </p:pic>
      <p:sp>
        <p:nvSpPr>
          <p:cNvPr id="3" name="TextBox 2"/>
          <p:cNvSpPr txBox="1"/>
          <p:nvPr/>
        </p:nvSpPr>
        <p:spPr>
          <a:xfrm>
            <a:off x="152401" y="6019800"/>
            <a:ext cx="8991600" cy="830997"/>
          </a:xfrm>
          <a:prstGeom prst="rect">
            <a:avLst/>
          </a:prstGeom>
          <a:noFill/>
        </p:spPr>
        <p:txBody>
          <a:bodyPr wrap="square" rtlCol="0">
            <a:spAutoFit/>
          </a:bodyPr>
          <a:lstStyle/>
          <a:p>
            <a:r>
              <a:rPr lang="en-US" sz="2400" b="1" dirty="0" smtClean="0">
                <a:hlinkClick r:id="rId3"/>
              </a:rPr>
              <a:t>http://www.pbs.org/wgbh/pages/frontline/livingold/etc/links.html</a:t>
            </a:r>
            <a:endParaRPr lang="en-US" sz="2400" b="1" dirty="0" smtClean="0"/>
          </a:p>
          <a:p>
            <a:endParaRPr lang="en-US" sz="2400" b="1" dirty="0"/>
          </a:p>
        </p:txBody>
      </p:sp>
    </p:spTree>
    <p:extLst>
      <p:ext uri="{BB962C8B-B14F-4D97-AF65-F5344CB8AC3E}">
        <p14:creationId xmlns:p14="http://schemas.microsoft.com/office/powerpoint/2010/main" val="43584113"/>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ideos for psychology teachers - YouTube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9144000" cy="5484615"/>
          </a:xfrm>
          <a:prstGeom prst="rect">
            <a:avLst/>
          </a:prstGeom>
        </p:spPr>
      </p:pic>
      <p:sp>
        <p:nvSpPr>
          <p:cNvPr id="3" name="TextBox 2"/>
          <p:cNvSpPr txBox="1"/>
          <p:nvPr/>
        </p:nvSpPr>
        <p:spPr>
          <a:xfrm>
            <a:off x="457201" y="6324600"/>
            <a:ext cx="8382000" cy="830997"/>
          </a:xfrm>
          <a:prstGeom prst="rect">
            <a:avLst/>
          </a:prstGeom>
          <a:noFill/>
        </p:spPr>
        <p:txBody>
          <a:bodyPr wrap="square" rtlCol="0">
            <a:spAutoFit/>
          </a:bodyPr>
          <a:lstStyle/>
          <a:p>
            <a:r>
              <a:rPr lang="en-US" sz="2400" b="1" dirty="0">
                <a:hlinkClick r:id="rId3"/>
              </a:rPr>
              <a:t>http://</a:t>
            </a:r>
            <a:r>
              <a:rPr lang="en-US" sz="2400" b="1" dirty="0" smtClean="0">
                <a:hlinkClick r:id="rId3"/>
              </a:rPr>
              <a:t>www.apa.org/ed/precollege/topss/videos-teachers.aspx</a:t>
            </a:r>
            <a:endParaRPr lang="en-US" sz="2400" b="1" dirty="0" smtClean="0"/>
          </a:p>
          <a:p>
            <a:endParaRPr lang="en-US" sz="2400" b="1" dirty="0"/>
          </a:p>
        </p:txBody>
      </p:sp>
    </p:spTree>
    <p:extLst>
      <p:ext uri="{BB962C8B-B14F-4D97-AF65-F5344CB8AC3E}">
        <p14:creationId xmlns:p14="http://schemas.microsoft.com/office/powerpoint/2010/main" val="2870895094"/>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
            <a:ext cx="8763000" cy="6986528"/>
          </a:xfrm>
          <a:prstGeom prst="rect">
            <a:avLst/>
          </a:prstGeom>
        </p:spPr>
        <p:txBody>
          <a:bodyPr wrap="square">
            <a:spAutoFit/>
          </a:bodyPr>
          <a:lstStyle/>
          <a:p>
            <a:pPr algn="ctr"/>
            <a:endParaRPr lang="en-US" sz="2800" b="1" dirty="0" smtClean="0"/>
          </a:p>
          <a:p>
            <a:pPr algn="ctr"/>
            <a:endParaRPr lang="en-US" sz="2800" b="1" dirty="0" smtClean="0"/>
          </a:p>
          <a:p>
            <a:pPr algn="ctr"/>
            <a:endParaRPr lang="en-US" sz="2800" b="1" dirty="0"/>
          </a:p>
          <a:p>
            <a:pPr algn="ctr"/>
            <a:r>
              <a:rPr lang="en-US" sz="2800" b="1" dirty="0" smtClean="0"/>
              <a:t>Might you live a great deal longer? </a:t>
            </a:r>
            <a:endParaRPr lang="en-US" sz="2800" b="1" i="1" dirty="0" smtClean="0"/>
          </a:p>
          <a:p>
            <a:r>
              <a:rPr lang="en-US" sz="2800" i="1" dirty="0" smtClean="0"/>
              <a:t>We're obsessed with age: Quests for youth, immortality and prolonged life are, indeed, ageless. Here, explore the science of longer lives and imagine what we might do with our extra years.</a:t>
            </a:r>
          </a:p>
          <a:p>
            <a:endParaRPr lang="en-US" sz="2800" i="1" dirty="0"/>
          </a:p>
          <a:p>
            <a:pPr marL="457200" indent="-457200">
              <a:buFont typeface="Arial" panose="020B0604020202020204" pitchFamily="34" charset="0"/>
              <a:buChar char="•"/>
            </a:pPr>
            <a:r>
              <a:rPr lang="en-US" sz="2800" i="1" dirty="0" smtClean="0"/>
              <a:t>Show in class to supplement text</a:t>
            </a:r>
          </a:p>
          <a:p>
            <a:pPr marL="457200" indent="-457200">
              <a:buFont typeface="Arial" panose="020B0604020202020204" pitchFamily="34" charset="0"/>
              <a:buChar char="•"/>
            </a:pPr>
            <a:r>
              <a:rPr lang="en-US" sz="2800" i="1" dirty="0" smtClean="0"/>
              <a:t>Assign to students / groups to view and review</a:t>
            </a:r>
          </a:p>
          <a:p>
            <a:pPr marL="457200" indent="-457200">
              <a:buFont typeface="Arial" panose="020B0604020202020204" pitchFamily="34" charset="0"/>
              <a:buChar char="•"/>
            </a:pPr>
            <a:r>
              <a:rPr lang="en-US" sz="2800" i="1" dirty="0" smtClean="0"/>
              <a:t>Assign to view and then find journal article related to the talk to read and do a review on </a:t>
            </a:r>
          </a:p>
          <a:p>
            <a:pPr marL="457200" indent="-457200">
              <a:buFont typeface="Arial" panose="020B0604020202020204" pitchFamily="34" charset="0"/>
              <a:buChar char="•"/>
            </a:pPr>
            <a:r>
              <a:rPr lang="en-US" sz="2800" i="1" dirty="0" smtClean="0"/>
              <a:t>Can use as individual , group , written and/or oral presentations for assessment</a:t>
            </a:r>
          </a:p>
          <a:p>
            <a:pPr marL="457200" indent="-457200">
              <a:buFont typeface="Arial" panose="020B0604020202020204" pitchFamily="34" charset="0"/>
              <a:buChar char="•"/>
            </a:pPr>
            <a:endParaRPr lang="en-US" sz="2800" i="1" dirty="0"/>
          </a:p>
        </p:txBody>
      </p:sp>
      <p:sp>
        <p:nvSpPr>
          <p:cNvPr id="5" name="Rectangle 4"/>
          <p:cNvSpPr/>
          <p:nvPr/>
        </p:nvSpPr>
        <p:spPr>
          <a:xfrm>
            <a:off x="2362200" y="-152400"/>
            <a:ext cx="4322975" cy="141577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endPar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TED TALKS</a:t>
            </a:r>
          </a:p>
        </p:txBody>
      </p:sp>
    </p:spTree>
    <p:extLst>
      <p:ext uri="{BB962C8B-B14F-4D97-AF65-F5344CB8AC3E}">
        <p14:creationId xmlns:p14="http://schemas.microsoft.com/office/powerpoint/2010/main" val="1211838762"/>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057401"/>
            <a:ext cx="8610600" cy="4832092"/>
          </a:xfrm>
          <a:prstGeom prst="rect">
            <a:avLst/>
          </a:prstGeom>
        </p:spPr>
        <p:txBody>
          <a:bodyPr wrap="square">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pPr algn="ctr"/>
            <a:r>
              <a:rPr lang="en-US" sz="2800" dirty="0" smtClean="0">
                <a:hlinkClick r:id="rId2"/>
              </a:rPr>
              <a:t>http://www.youtube.com/watch?v=jQrkioHOJLs</a:t>
            </a:r>
            <a:endParaRPr lang="en-US" sz="2800" dirty="0" smtClean="0"/>
          </a:p>
          <a:p>
            <a:endParaRPr lang="en-US" sz="2800" dirty="0"/>
          </a:p>
        </p:txBody>
      </p:sp>
      <p:sp>
        <p:nvSpPr>
          <p:cNvPr id="3" name="TextBox 2"/>
          <p:cNvSpPr txBox="1"/>
          <p:nvPr/>
        </p:nvSpPr>
        <p:spPr>
          <a:xfrm>
            <a:off x="0" y="381000"/>
            <a:ext cx="9144000" cy="1200329"/>
          </a:xfrm>
          <a:prstGeom prst="rect">
            <a:avLst/>
          </a:prstGeom>
          <a:noFill/>
        </p:spPr>
        <p:txBody>
          <a:bodyPr wrap="square" rtlCol="0">
            <a:spAutoFit/>
          </a:bodyPr>
          <a:lstStyle/>
          <a:p>
            <a:r>
              <a:rPr lang="en-US" b="1" dirty="0" smtClean="0"/>
              <a:t>Uploaded on Feb 25, 2010 </a:t>
            </a:r>
            <a:endParaRPr lang="en-US" dirty="0" smtClean="0"/>
          </a:p>
          <a:p>
            <a:r>
              <a:rPr lang="en-US" dirty="0" smtClean="0"/>
              <a:t>Ellen Hughes, MD, PhD, Professor of Medicine; Former Director of Education, </a:t>
            </a:r>
            <a:r>
              <a:rPr lang="en-US" dirty="0" err="1" smtClean="0"/>
              <a:t>Osher</a:t>
            </a:r>
            <a:r>
              <a:rPr lang="en-US" dirty="0" smtClean="0"/>
              <a:t> Center for Integrative Medicine discusses healthy living and aging. Series: UCSF Mini Medical School for the Public [2/2010] [Health and Medicine] [Show ID: 17630]</a:t>
            </a:r>
            <a:endParaRPr lang="en-US" dirty="0"/>
          </a:p>
        </p:txBody>
      </p:sp>
      <p:pic>
        <p:nvPicPr>
          <p:cNvPr id="4" name="Picture 3" descr="▶ The Science of Healthy Aging: Living Better, Not Just Longer - YouTube - Windows Internet Explor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764" y="1760397"/>
            <a:ext cx="7620000" cy="4102229"/>
          </a:xfrm>
          <a:prstGeom prst="rect">
            <a:avLst/>
          </a:prstGeom>
        </p:spPr>
      </p:pic>
    </p:spTree>
    <p:extLst>
      <p:ext uri="{BB962C8B-B14F-4D97-AF65-F5344CB8AC3E}">
        <p14:creationId xmlns:p14="http://schemas.microsoft.com/office/powerpoint/2010/main" val="2957119685"/>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609600"/>
            <a:ext cx="8839200" cy="4462760"/>
          </a:xfrm>
          <a:prstGeom prst="rect">
            <a:avLst/>
          </a:prstGeom>
        </p:spPr>
        <p:txBody>
          <a:bodyPr wrap="square">
            <a:spAutoFit/>
          </a:bodyPr>
          <a:lstStyle/>
          <a:p>
            <a:r>
              <a:rPr lang="en-US" sz="3200" dirty="0" smtClean="0">
                <a:hlinkClick r:id="rId2"/>
              </a:rPr>
              <a:t>The NUN Study</a:t>
            </a:r>
          </a:p>
          <a:p>
            <a:endParaRPr lang="en-US" u="sng" dirty="0">
              <a:hlinkClick r:id="rId2"/>
            </a:endParaRPr>
          </a:p>
          <a:p>
            <a:endParaRPr lang="en-US" u="sng" dirty="0" smtClean="0">
              <a:hlinkClick r:id="rId2"/>
            </a:endParaRPr>
          </a:p>
          <a:p>
            <a:r>
              <a:rPr lang="en-US" u="sng" dirty="0" smtClean="0">
                <a:hlinkClick r:id="rId2"/>
              </a:rPr>
              <a:t>http</a:t>
            </a:r>
            <a:r>
              <a:rPr lang="en-US" u="sng" dirty="0">
                <a:hlinkClick r:id="rId2"/>
              </a:rPr>
              <a:t>://minnesota.publicradio.org/display/web/2009/03/24/nuns_alzheimers_study</a:t>
            </a:r>
            <a:endParaRPr lang="en-US" dirty="0"/>
          </a:p>
          <a:p>
            <a:r>
              <a:rPr lang="en-US" b="1" dirty="0"/>
              <a:t>The Nun Study is a longitudinal study of aging and Alzheimer's disease funded by the National Institute on Aging. Participants are 678 American members of the School Sisters of Notre Dame religious congregation who are 75 to 106 years of age</a:t>
            </a:r>
            <a:r>
              <a:rPr lang="en-US" b="1" dirty="0" smtClean="0"/>
              <a:t>.</a:t>
            </a:r>
          </a:p>
          <a:p>
            <a:endParaRPr lang="en-US" dirty="0"/>
          </a:p>
          <a:p>
            <a:r>
              <a:rPr lang="en-US" u="sng" dirty="0">
                <a:hlinkClick r:id="rId3"/>
              </a:rPr>
              <a:t>http://sciencehack.com/videos/view/nw2lafKIEio</a:t>
            </a:r>
            <a:r>
              <a:rPr lang="en-US" dirty="0"/>
              <a:t>  </a:t>
            </a:r>
            <a:r>
              <a:rPr lang="en-US" b="1" dirty="0"/>
              <a:t>USE TO SHOW DAVID SNOWDON AND ORIGINAL NUNS , CONVENT AND ID THE HYPOTHESIS </a:t>
            </a:r>
            <a:endParaRPr lang="en-US" b="1" dirty="0" smtClean="0"/>
          </a:p>
          <a:p>
            <a:endParaRPr lang="en-US" dirty="0"/>
          </a:p>
          <a:p>
            <a:r>
              <a:rPr lang="en-US" u="sng" dirty="0">
                <a:hlinkClick r:id="rId4"/>
              </a:rPr>
              <a:t>http://www.youtube.com/watch?v=aKcbfEbT2aU</a:t>
            </a:r>
            <a:r>
              <a:rPr lang="en-US" dirty="0"/>
              <a:t>  </a:t>
            </a:r>
            <a:r>
              <a:rPr lang="en-US" b="1" dirty="0"/>
              <a:t>USE TO SHOW 2009 CONTINUATION OF THE </a:t>
            </a:r>
            <a:r>
              <a:rPr lang="en-US" b="1" dirty="0" smtClean="0"/>
              <a:t>STUDY</a:t>
            </a:r>
          </a:p>
          <a:p>
            <a:endParaRPr lang="en-US" dirty="0"/>
          </a:p>
          <a:p>
            <a:r>
              <a:rPr lang="en-US" u="sng" dirty="0">
                <a:hlinkClick r:id="rId5"/>
              </a:rPr>
              <a:t>http://www.ncbi.nlm.nih.gov/pmc/articles/PMC2734290/pdf/6759.pdf</a:t>
            </a:r>
            <a:endParaRPr lang="en-US" dirty="0"/>
          </a:p>
        </p:txBody>
      </p:sp>
      <p:sp>
        <p:nvSpPr>
          <p:cNvPr id="4" name="Rectangle 3"/>
          <p:cNvSpPr/>
          <p:nvPr/>
        </p:nvSpPr>
        <p:spPr>
          <a:xfrm>
            <a:off x="2503837" y="2967335"/>
            <a:ext cx="4136325" cy="923330"/>
          </a:xfrm>
          <a:prstGeom prst="rect">
            <a:avLst/>
          </a:prstGeom>
          <a:noFill/>
        </p:spPr>
        <p:txBody>
          <a:bodyPr wrap="none" lIns="91440" tIns="45720" rIns="91440" bIns="45720">
            <a:spAutoFit/>
          </a:bodyPr>
          <a:lstStyle/>
          <a:p>
            <a:pPr algn="ctr"/>
            <a:r>
              <a:rPr lang="en-US"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rPr>
              <a:t>Your text here</a:t>
            </a:r>
          </a:p>
        </p:txBody>
      </p:sp>
    </p:spTree>
    <p:extLst>
      <p:ext uri="{BB962C8B-B14F-4D97-AF65-F5344CB8AC3E}">
        <p14:creationId xmlns:p14="http://schemas.microsoft.com/office/powerpoint/2010/main" val="255841772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457200"/>
            <a:ext cx="8915400" cy="2800767"/>
          </a:xfrm>
          <a:prstGeom prst="rect">
            <a:avLst/>
          </a:prstGeom>
        </p:spPr>
        <p:txBody>
          <a:bodyPr wrap="square">
            <a:spAutoFit/>
          </a:bodyPr>
          <a:lstStyle/>
          <a:p>
            <a:r>
              <a:rPr lang="en-US" sz="3200" b="1" dirty="0"/>
              <a:t>BLUE ZONES </a:t>
            </a:r>
            <a:endParaRPr lang="en-US" sz="3200" dirty="0"/>
          </a:p>
          <a:p>
            <a:r>
              <a:rPr lang="en-US" b="1" u="sng" dirty="0">
                <a:hlinkClick r:id="rId2"/>
              </a:rPr>
              <a:t>http://</a:t>
            </a:r>
            <a:r>
              <a:rPr lang="en-US" b="1" u="sng" dirty="0" smtClean="0">
                <a:hlinkClick r:id="rId2"/>
              </a:rPr>
              <a:t>www.ted.com/talks/dan_buettner_how_to_live_to_be_100.html</a:t>
            </a:r>
            <a:endParaRPr lang="en-US" b="1" u="sng" dirty="0" smtClean="0"/>
          </a:p>
          <a:p>
            <a:endParaRPr lang="en-US" dirty="0"/>
          </a:p>
          <a:p>
            <a:r>
              <a:rPr lang="en-US" b="1" dirty="0"/>
              <a:t>SHOW after explaining key studies </a:t>
            </a:r>
            <a:endParaRPr lang="en-US" dirty="0"/>
          </a:p>
          <a:p>
            <a:r>
              <a:rPr lang="en-US" b="1" u="sng" dirty="0">
                <a:hlinkClick r:id="rId3"/>
              </a:rPr>
              <a:t>http://</a:t>
            </a:r>
            <a:r>
              <a:rPr lang="en-US" b="1" u="sng" dirty="0" smtClean="0">
                <a:hlinkClick r:id="rId3"/>
              </a:rPr>
              <a:t>ngm.nationalgeographic.com/ngm/longevity/preview/daily_vid.html</a:t>
            </a:r>
            <a:endParaRPr lang="en-US" b="1" u="sng" dirty="0" smtClean="0"/>
          </a:p>
          <a:p>
            <a:endParaRPr lang="en-US" dirty="0"/>
          </a:p>
          <a:p>
            <a:r>
              <a:rPr lang="en-US" b="1" u="sng" dirty="0">
                <a:hlinkClick r:id="rId4"/>
              </a:rPr>
              <a:t>http://ngm.nationalgeographic.com/ngm/0511/sights_n_sounds/index.html</a:t>
            </a:r>
            <a:r>
              <a:rPr lang="en-US" b="1" dirty="0"/>
              <a:t> PPT AUDIO DISCUSSION </a:t>
            </a:r>
            <a:endParaRPr lang="en-US" dirty="0"/>
          </a:p>
          <a:p>
            <a:r>
              <a:rPr lang="en-US" b="1" dirty="0"/>
              <a:t> </a:t>
            </a:r>
            <a:endParaRPr lang="en-US" dirty="0"/>
          </a:p>
        </p:txBody>
      </p:sp>
    </p:spTree>
    <p:extLst>
      <p:ext uri="{BB962C8B-B14F-4D97-AF65-F5344CB8AC3E}">
        <p14:creationId xmlns:p14="http://schemas.microsoft.com/office/powerpoint/2010/main" val="923627507"/>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81000"/>
            <a:ext cx="8686800" cy="4185761"/>
          </a:xfrm>
          <a:prstGeom prst="rect">
            <a:avLst/>
          </a:prstGeom>
        </p:spPr>
        <p:txBody>
          <a:bodyPr wrap="square">
            <a:spAutoFit/>
          </a:bodyPr>
          <a:lstStyle/>
          <a:p>
            <a:r>
              <a:rPr lang="en-US" sz="3200" b="1" dirty="0"/>
              <a:t>BALTIMORE LONGITUDINAL STUDY OF AGING</a:t>
            </a:r>
            <a:endParaRPr lang="en-US" sz="3200" dirty="0"/>
          </a:p>
          <a:p>
            <a:r>
              <a:rPr lang="en-US" b="1" u="sng" dirty="0">
                <a:hlinkClick r:id="rId2"/>
              </a:rPr>
              <a:t>http://</a:t>
            </a:r>
            <a:r>
              <a:rPr lang="en-US" b="1" u="sng" dirty="0" smtClean="0">
                <a:hlinkClick r:id="rId2"/>
              </a:rPr>
              <a:t>www.youtube.com/watch?v=ETPYrpwmH6M</a:t>
            </a:r>
            <a:endParaRPr lang="en-US" b="1" u="sng" dirty="0" smtClean="0"/>
          </a:p>
          <a:p>
            <a:endParaRPr lang="en-US" dirty="0"/>
          </a:p>
          <a:p>
            <a:r>
              <a:rPr lang="en-US" b="1" dirty="0"/>
              <a:t>Gait </a:t>
            </a:r>
            <a:r>
              <a:rPr lang="en-US" b="1" dirty="0" err="1"/>
              <a:t>labPublished</a:t>
            </a:r>
            <a:r>
              <a:rPr lang="en-US" b="1" dirty="0"/>
              <a:t> on May 22, 2013 </a:t>
            </a:r>
            <a:endParaRPr lang="en-US" dirty="0"/>
          </a:p>
          <a:p>
            <a:r>
              <a:rPr lang="en-US" dirty="0"/>
              <a:t>At the Gait Lab, which is part of the National Institute on Aging's Baltimore Longitudinal Study of Aging, scientists study the mechanics and components of gait in older adults.</a:t>
            </a:r>
          </a:p>
          <a:p>
            <a:r>
              <a:rPr lang="en-US" u="sng" dirty="0">
                <a:hlinkClick r:id="rId3"/>
              </a:rPr>
              <a:t>http://</a:t>
            </a:r>
            <a:r>
              <a:rPr lang="en-US" u="sng" dirty="0" smtClean="0">
                <a:hlinkClick r:id="rId3"/>
              </a:rPr>
              <a:t>www.youtube.com/watch?v=fGnNCUF90ko</a:t>
            </a:r>
            <a:endParaRPr lang="en-US" u="sng" dirty="0" smtClean="0"/>
          </a:p>
          <a:p>
            <a:endParaRPr lang="en-US" dirty="0"/>
          </a:p>
          <a:p>
            <a:r>
              <a:rPr lang="en-US" dirty="0"/>
              <a:t>How you walk may predict AZD</a:t>
            </a:r>
          </a:p>
          <a:p>
            <a:r>
              <a:rPr lang="en-US" b="1" u="sng" dirty="0">
                <a:hlinkClick r:id="rId4"/>
              </a:rPr>
              <a:t>http://</a:t>
            </a:r>
            <a:r>
              <a:rPr lang="en-US" b="1" u="sng" dirty="0" smtClean="0">
                <a:hlinkClick r:id="rId4"/>
              </a:rPr>
              <a:t>www.youtube.com/watch?v=HHpRIEuS04E</a:t>
            </a:r>
            <a:endParaRPr lang="en-US" b="1" u="sng" dirty="0" smtClean="0"/>
          </a:p>
          <a:p>
            <a:endParaRPr lang="en-US" dirty="0"/>
          </a:p>
          <a:p>
            <a:r>
              <a:rPr lang="en-US" dirty="0"/>
              <a:t>Luigi </a:t>
            </a:r>
            <a:r>
              <a:rPr lang="en-US" dirty="0" err="1"/>
              <a:t>Ferrucci</a:t>
            </a:r>
            <a:r>
              <a:rPr lang="en-US" dirty="0"/>
              <a:t>, MD, PhD (Spring, 2012)</a:t>
            </a:r>
          </a:p>
          <a:p>
            <a:r>
              <a:rPr lang="en-US" u="sng" dirty="0">
                <a:hlinkClick r:id="rId5"/>
              </a:rPr>
              <a:t>http://www.nia.nih.gov/health/publication/healthy-aging-lessons-baltimore-longitudinal-study-aging/introduction</a:t>
            </a:r>
            <a:endParaRPr lang="en-US" dirty="0"/>
          </a:p>
        </p:txBody>
      </p:sp>
    </p:spTree>
    <p:extLst>
      <p:ext uri="{BB962C8B-B14F-4D97-AF65-F5344CB8AC3E}">
        <p14:creationId xmlns:p14="http://schemas.microsoft.com/office/powerpoint/2010/main" val="1290676940"/>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311" y="1524000"/>
            <a:ext cx="878714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0903203"/>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hebrewseniorlife.org/images/logo_ifar.gif">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533400" y="304801"/>
            <a:ext cx="8229600" cy="2209800"/>
          </a:xfrm>
          <a:prstGeom prst="rect">
            <a:avLst/>
          </a:prstGeom>
          <a:noFill/>
          <a:ln>
            <a:noFill/>
          </a:ln>
        </p:spPr>
      </p:pic>
      <p:sp>
        <p:nvSpPr>
          <p:cNvPr id="3" name="Rectangle 2"/>
          <p:cNvSpPr/>
          <p:nvPr/>
        </p:nvSpPr>
        <p:spPr>
          <a:xfrm>
            <a:off x="304800" y="2743201"/>
            <a:ext cx="8458200" cy="369332"/>
          </a:xfrm>
          <a:prstGeom prst="rect">
            <a:avLst/>
          </a:prstGeom>
        </p:spPr>
        <p:txBody>
          <a:bodyPr wrap="square">
            <a:spAutoFit/>
          </a:bodyPr>
          <a:lstStyle/>
          <a:p>
            <a:r>
              <a:rPr lang="en-US" b="1" u="sng" dirty="0">
                <a:hlinkClick r:id="rId4"/>
              </a:rPr>
              <a:t>http://www.hebrewseniorlife.org/research-current-study-recruitment</a:t>
            </a:r>
            <a:endParaRPr lang="en-US" dirty="0"/>
          </a:p>
        </p:txBody>
      </p:sp>
      <p:pic>
        <p:nvPicPr>
          <p:cNvPr id="4" name="Picture 3" descr="Aging Institute of UPMC Senior Services and the University of Pittsburgh&#10;">
            <a:hlinkClick r:id="rId5"/>
          </p:cNvPr>
          <p:cNvPicPr/>
          <p:nvPr/>
        </p:nvPicPr>
        <p:blipFill>
          <a:blip r:embed="rId6">
            <a:extLst>
              <a:ext uri="{28A0092B-C50C-407E-A947-70E740481C1C}">
                <a14:useLocalDpi xmlns:a14="http://schemas.microsoft.com/office/drawing/2010/main" val="0"/>
              </a:ext>
            </a:extLst>
          </a:blip>
          <a:srcRect/>
          <a:stretch>
            <a:fillRect/>
          </a:stretch>
        </p:blipFill>
        <p:spPr bwMode="auto">
          <a:xfrm>
            <a:off x="2753591" y="3777094"/>
            <a:ext cx="3810000" cy="1404505"/>
          </a:xfrm>
          <a:prstGeom prst="rect">
            <a:avLst/>
          </a:prstGeom>
          <a:noFill/>
          <a:ln>
            <a:noFill/>
          </a:ln>
        </p:spPr>
      </p:pic>
      <p:sp>
        <p:nvSpPr>
          <p:cNvPr id="6" name="TextBox 5"/>
          <p:cNvSpPr txBox="1"/>
          <p:nvPr/>
        </p:nvSpPr>
        <p:spPr>
          <a:xfrm>
            <a:off x="533400" y="5867400"/>
            <a:ext cx="8229600" cy="369332"/>
          </a:xfrm>
          <a:prstGeom prst="rect">
            <a:avLst/>
          </a:prstGeom>
          <a:noFill/>
        </p:spPr>
        <p:txBody>
          <a:bodyPr wrap="square" rtlCol="0">
            <a:spAutoFit/>
          </a:bodyPr>
          <a:lstStyle/>
          <a:p>
            <a:r>
              <a:rPr lang="en-US" b="1" u="sng" dirty="0">
                <a:hlinkClick r:id="rId7"/>
              </a:rPr>
              <a:t>http://www.aging.upmc.com/researchers/current-studies.htm#Normal</a:t>
            </a:r>
            <a:endParaRPr lang="en-US" b="1" dirty="0"/>
          </a:p>
        </p:txBody>
      </p:sp>
    </p:spTree>
    <p:extLst>
      <p:ext uri="{BB962C8B-B14F-4D97-AF65-F5344CB8AC3E}">
        <p14:creationId xmlns:p14="http://schemas.microsoft.com/office/powerpoint/2010/main" val="4081725098"/>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458200" cy="6401753"/>
          </a:xfrm>
          <a:prstGeom prst="rect">
            <a:avLst/>
          </a:prstGeom>
        </p:spPr>
        <p:txBody>
          <a:bodyPr wrap="square">
            <a:spAutoFit/>
          </a:bodyPr>
          <a:lstStyle/>
          <a:p>
            <a:r>
              <a:rPr lang="en-US" sz="3200" b="1" dirty="0"/>
              <a:t>EXPERIMENTAL RESEARCH DESIGN: </a:t>
            </a:r>
            <a:endParaRPr lang="en-US" sz="3200" b="1" dirty="0" smtClean="0"/>
          </a:p>
          <a:p>
            <a:endParaRPr lang="en-US" dirty="0"/>
          </a:p>
          <a:p>
            <a:r>
              <a:rPr lang="en-US" b="1" dirty="0"/>
              <a:t>Dr. Adam </a:t>
            </a:r>
            <a:r>
              <a:rPr lang="en-US" b="1" dirty="0" err="1"/>
              <a:t>Gazzaley</a:t>
            </a:r>
            <a:r>
              <a:rPr lang="en-US" b="1" dirty="0"/>
              <a:t> Explores Working Memory</a:t>
            </a:r>
            <a:endParaRPr lang="en-US" dirty="0"/>
          </a:p>
          <a:p>
            <a:r>
              <a:rPr lang="en-US" u="sng" dirty="0">
                <a:hlinkClick r:id="rId2"/>
              </a:rPr>
              <a:t>http://www.afar.org/media/videos</a:t>
            </a:r>
            <a:r>
              <a:rPr lang="en-US" u="sng" dirty="0" smtClean="0">
                <a:hlinkClick r:id="rId2"/>
              </a:rPr>
              <a:t>/</a:t>
            </a:r>
            <a:endParaRPr lang="en-US" u="sng" dirty="0" smtClean="0"/>
          </a:p>
          <a:p>
            <a:endParaRPr lang="en-US" dirty="0"/>
          </a:p>
          <a:p>
            <a:r>
              <a:rPr lang="en-US" dirty="0"/>
              <a:t>Grantee Adam </a:t>
            </a:r>
            <a:r>
              <a:rPr lang="en-US" dirty="0" err="1"/>
              <a:t>Gazzaley</a:t>
            </a:r>
            <a:r>
              <a:rPr lang="en-US" dirty="0"/>
              <a:t>, MD, PhD, is using his recent neuroscience research to break new ground in developing therapies for memory in older adults. His work on multi-tasking in the aging brain has made headlines recently, and this new research is propelling his lab toward training brains with a video game. Dr. Adam </a:t>
            </a:r>
            <a:r>
              <a:rPr lang="en-US" dirty="0" err="1"/>
              <a:t>Gazzaley</a:t>
            </a:r>
            <a:r>
              <a:rPr lang="en-US" dirty="0"/>
              <a:t> is the founder of the Neuroscience Imaging Center at the University of California, San Francisco, and an associate professor of Neurology, Physiology and Psychiatry. He is a recipient of the 2005 Pfizer/AFAR Innovations in Aging Award and a 2002 Glenn/AFAR Postdoctoral Award. </a:t>
            </a:r>
            <a:endParaRPr lang="en-US" dirty="0" smtClean="0"/>
          </a:p>
          <a:p>
            <a:endParaRPr lang="en-US" dirty="0"/>
          </a:p>
          <a:p>
            <a:endParaRPr lang="en-US" dirty="0" smtClean="0"/>
          </a:p>
          <a:p>
            <a:r>
              <a:rPr lang="en-US" b="1" dirty="0"/>
              <a:t>LIFE EXPECTANCY RESEARCH FINDINGS video the importance of life long education</a:t>
            </a:r>
            <a:endParaRPr lang="en-US" dirty="0"/>
          </a:p>
          <a:p>
            <a:r>
              <a:rPr lang="en-US" u="sng" dirty="0">
                <a:hlinkClick r:id="rId3"/>
              </a:rPr>
              <a:t>http://www.macfound.org/press/from-field/widening-gaps-life-expectancy-reflect-race-gender-and-education</a:t>
            </a:r>
            <a:r>
              <a:rPr lang="en-US" u="sng" dirty="0" smtClean="0">
                <a:hlinkClick r:id="rId3"/>
              </a:rPr>
              <a:t>/</a:t>
            </a:r>
            <a:endParaRPr lang="en-US" u="sng" dirty="0" smtClean="0"/>
          </a:p>
          <a:p>
            <a:endParaRPr lang="en-US" dirty="0"/>
          </a:p>
          <a:p>
            <a:r>
              <a:rPr lang="en-US" u="sng" dirty="0">
                <a:hlinkClick r:id="rId4"/>
              </a:rPr>
              <a:t>http://health.heraldtribune.com/2012/11/19/why-does-education-play-such-a-big-role-in-longevity/</a:t>
            </a:r>
            <a:endParaRPr lang="en-US" dirty="0"/>
          </a:p>
          <a:p>
            <a:endParaRPr lang="en-US" dirty="0"/>
          </a:p>
        </p:txBody>
      </p:sp>
    </p:spTree>
    <p:extLst>
      <p:ext uri="{BB962C8B-B14F-4D97-AF65-F5344CB8AC3E}">
        <p14:creationId xmlns:p14="http://schemas.microsoft.com/office/powerpoint/2010/main" val="181208421"/>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679" y="457200"/>
            <a:ext cx="8915786"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4228965"/>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5890337"/>
            <a:ext cx="9067801" cy="707886"/>
          </a:xfrm>
          <a:prstGeom prst="rect">
            <a:avLst/>
          </a:prstGeom>
          <a:noFill/>
        </p:spPr>
        <p:txBody>
          <a:bodyPr wrap="square" rtlCol="0">
            <a:spAutoFit/>
          </a:bodyPr>
          <a:lstStyle/>
          <a:p>
            <a:r>
              <a:rPr lang="en-US" sz="2000" b="1" dirty="0" smtClean="0">
                <a:hlinkClick r:id="rId2"/>
              </a:rPr>
              <a:t>http://www.ted.com/playlists/64/might_you_live_a_great_deal_lo.html</a:t>
            </a:r>
            <a:endParaRPr lang="en-US" sz="2000" b="1" dirty="0" smtClean="0"/>
          </a:p>
          <a:p>
            <a:endParaRPr lang="en-US" sz="2000" b="1" dirty="0"/>
          </a:p>
        </p:txBody>
      </p:sp>
      <p:pic>
        <p:nvPicPr>
          <p:cNvPr id="3" name="Picture 2" descr="Might you live a great deal longer? | TED Playlists | TED - Windows Internet Explor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7200"/>
            <a:ext cx="9144000" cy="5433137"/>
          </a:xfrm>
          <a:prstGeom prst="rect">
            <a:avLst/>
          </a:prstGeom>
        </p:spPr>
      </p:pic>
    </p:spTree>
    <p:extLst>
      <p:ext uri="{BB962C8B-B14F-4D97-AF65-F5344CB8AC3E}">
        <p14:creationId xmlns:p14="http://schemas.microsoft.com/office/powerpoint/2010/main" val="3365095159"/>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3536"/>
            <a:ext cx="8839200" cy="4031873"/>
          </a:xfrm>
          <a:prstGeom prst="rect">
            <a:avLst/>
          </a:prstGeom>
        </p:spPr>
        <p:txBody>
          <a:bodyPr wrap="square">
            <a:spAutoFit/>
          </a:bodyPr>
          <a:lstStyle/>
          <a:p>
            <a:endParaRPr lang="en-US" sz="3200" b="1" dirty="0" smtClean="0"/>
          </a:p>
          <a:p>
            <a:endParaRPr lang="en-US" sz="3200" b="1" dirty="0"/>
          </a:p>
          <a:p>
            <a:endParaRPr lang="en-US" sz="3200" b="1" dirty="0" smtClean="0"/>
          </a:p>
          <a:p>
            <a:endParaRPr lang="en-US" sz="3200" b="1" dirty="0"/>
          </a:p>
          <a:p>
            <a:endParaRPr lang="en-US" sz="3200" b="1" dirty="0" smtClean="0"/>
          </a:p>
          <a:p>
            <a:endParaRPr lang="en-US" sz="3200" b="1" dirty="0"/>
          </a:p>
          <a:p>
            <a:r>
              <a:rPr lang="en-US" sz="3200" b="1" dirty="0" smtClean="0">
                <a:hlinkClick r:id="rId2"/>
              </a:rPr>
              <a:t>http://www.pbs.org/wgbh/nova/body/aging.html</a:t>
            </a:r>
            <a:endParaRPr lang="en-US" sz="3200" b="1" dirty="0" smtClean="0"/>
          </a:p>
          <a:p>
            <a:endParaRPr lang="en-US" sz="3200" b="1" dirty="0"/>
          </a:p>
        </p:txBody>
      </p:sp>
      <p:pic>
        <p:nvPicPr>
          <p:cNvPr id="3" name="Picture 2" descr="NOVA | Aging - Windows Internet Explor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800"/>
            <a:ext cx="9144000" cy="5585537"/>
          </a:xfrm>
          <a:prstGeom prst="rect">
            <a:avLst/>
          </a:prstGeom>
        </p:spPr>
      </p:pic>
    </p:spTree>
    <p:extLst>
      <p:ext uri="{BB962C8B-B14F-4D97-AF65-F5344CB8AC3E}">
        <p14:creationId xmlns:p14="http://schemas.microsoft.com/office/powerpoint/2010/main" val="4081234402"/>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OVA | Healthy Old Age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0"/>
            <a:ext cx="9144000" cy="5737937"/>
          </a:xfrm>
          <a:prstGeom prst="rect">
            <a:avLst/>
          </a:prstGeom>
        </p:spPr>
      </p:pic>
      <p:sp>
        <p:nvSpPr>
          <p:cNvPr id="4" name="TextBox 3"/>
          <p:cNvSpPr txBox="1"/>
          <p:nvPr/>
        </p:nvSpPr>
        <p:spPr>
          <a:xfrm>
            <a:off x="76200" y="5791200"/>
            <a:ext cx="9067800" cy="1200329"/>
          </a:xfrm>
          <a:prstGeom prst="rect">
            <a:avLst/>
          </a:prstGeom>
          <a:noFill/>
        </p:spPr>
        <p:txBody>
          <a:bodyPr wrap="square" rtlCol="0">
            <a:spAutoFit/>
          </a:bodyPr>
          <a:lstStyle/>
          <a:p>
            <a:r>
              <a:rPr lang="en-US" sz="2400" b="1" dirty="0" smtClean="0"/>
              <a:t>INTERACTIVE </a:t>
            </a:r>
          </a:p>
          <a:p>
            <a:r>
              <a:rPr lang="en-US" sz="2400" b="1" dirty="0" smtClean="0">
                <a:hlinkClick r:id="rId3"/>
              </a:rPr>
              <a:t>http://www.pbs.org/wgbh/nova/body/aging-longevity.html</a:t>
            </a:r>
            <a:endParaRPr lang="en-US" sz="2400" b="1" dirty="0" smtClean="0"/>
          </a:p>
          <a:p>
            <a:endParaRPr lang="en-US" sz="2400" b="1" dirty="0"/>
          </a:p>
        </p:txBody>
      </p:sp>
    </p:spTree>
    <p:extLst>
      <p:ext uri="{BB962C8B-B14F-4D97-AF65-F5344CB8AC3E}">
        <p14:creationId xmlns:p14="http://schemas.microsoft.com/office/powerpoint/2010/main" val="3161335519"/>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DUS - Midlife in the United States, A National Longitudinal Study of Health and Well-being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
            <a:ext cx="9144000" cy="5585537"/>
          </a:xfrm>
          <a:prstGeom prst="rect">
            <a:avLst/>
          </a:prstGeom>
        </p:spPr>
      </p:pic>
      <p:sp>
        <p:nvSpPr>
          <p:cNvPr id="3" name="TextBox 2"/>
          <p:cNvSpPr txBox="1"/>
          <p:nvPr/>
        </p:nvSpPr>
        <p:spPr>
          <a:xfrm>
            <a:off x="990600" y="6248400"/>
            <a:ext cx="7467600" cy="1077218"/>
          </a:xfrm>
          <a:prstGeom prst="rect">
            <a:avLst/>
          </a:prstGeom>
          <a:noFill/>
        </p:spPr>
        <p:txBody>
          <a:bodyPr wrap="square" rtlCol="0">
            <a:spAutoFit/>
          </a:bodyPr>
          <a:lstStyle/>
          <a:p>
            <a:pPr algn="ctr"/>
            <a:r>
              <a:rPr lang="en-US" sz="3200" b="1" dirty="0" smtClean="0">
                <a:hlinkClick r:id="rId3"/>
              </a:rPr>
              <a:t>http://www.midus.wisc.edu/</a:t>
            </a:r>
            <a:endParaRPr lang="en-US" sz="3200" b="1" dirty="0" smtClean="0"/>
          </a:p>
          <a:p>
            <a:pPr algn="ctr"/>
            <a:endParaRPr lang="en-US" sz="3200" b="1" dirty="0"/>
          </a:p>
        </p:txBody>
      </p:sp>
    </p:spTree>
    <p:extLst>
      <p:ext uri="{BB962C8B-B14F-4D97-AF65-F5344CB8AC3E}">
        <p14:creationId xmlns:p14="http://schemas.microsoft.com/office/powerpoint/2010/main" val="51857214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IDUS - Midlife in the United States, A National Longitudinal Study of Health and Well-being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1"/>
            <a:ext cx="9144000" cy="5578610"/>
          </a:xfrm>
          <a:prstGeom prst="rect">
            <a:avLst/>
          </a:prstGeom>
        </p:spPr>
      </p:pic>
      <p:sp>
        <p:nvSpPr>
          <p:cNvPr id="3" name="TextBox 2"/>
          <p:cNvSpPr txBox="1"/>
          <p:nvPr/>
        </p:nvSpPr>
        <p:spPr>
          <a:xfrm>
            <a:off x="96546" y="5731010"/>
            <a:ext cx="8950907" cy="1200329"/>
          </a:xfrm>
          <a:prstGeom prst="rect">
            <a:avLst/>
          </a:prstGeom>
          <a:noFill/>
        </p:spPr>
        <p:txBody>
          <a:bodyPr wrap="square" rtlCol="0">
            <a:spAutoFit/>
          </a:bodyPr>
          <a:lstStyle/>
          <a:p>
            <a:pPr algn="ctr"/>
            <a:r>
              <a:rPr lang="en-US" sz="2400" b="1" dirty="0" smtClean="0">
                <a:hlinkClick r:id="rId3"/>
              </a:rPr>
              <a:t>http://www.midus.wisc.edu/newsletter/index.php</a:t>
            </a:r>
            <a:endParaRPr lang="en-US" sz="2400" b="1" dirty="0" smtClean="0"/>
          </a:p>
          <a:p>
            <a:pPr algn="ctr"/>
            <a:r>
              <a:rPr lang="en-US" sz="2400" b="1" dirty="0" smtClean="0"/>
              <a:t>Students read, review, report to class or other groups on the findings </a:t>
            </a:r>
          </a:p>
          <a:p>
            <a:pPr algn="ctr"/>
            <a:r>
              <a:rPr lang="en-US" sz="2400" b="1" dirty="0" smtClean="0"/>
              <a:t>(PTO’s, schools, community centers, assisted living facilities, </a:t>
            </a:r>
            <a:r>
              <a:rPr lang="en-US" sz="2400" b="1" dirty="0" err="1" smtClean="0"/>
              <a:t>ect</a:t>
            </a:r>
            <a:r>
              <a:rPr lang="en-US" sz="2400" b="1" dirty="0" smtClean="0"/>
              <a:t>’)</a:t>
            </a:r>
            <a:endParaRPr lang="en-US" sz="2400" b="1" dirty="0"/>
          </a:p>
        </p:txBody>
      </p:sp>
    </p:spTree>
    <p:extLst>
      <p:ext uri="{BB962C8B-B14F-4D97-AF65-F5344CB8AC3E}">
        <p14:creationId xmlns:p14="http://schemas.microsoft.com/office/powerpoint/2010/main" val="3051220435"/>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762000"/>
            <a:ext cx="8610600" cy="369332"/>
          </a:xfrm>
          <a:prstGeom prst="rect">
            <a:avLst/>
          </a:prstGeom>
          <a:noFill/>
        </p:spPr>
        <p:txBody>
          <a:bodyPr wrap="square" rtlCol="0">
            <a:spAutoFit/>
          </a:bodyPr>
          <a:lstStyle/>
          <a:p>
            <a:endParaRPr lang="en-US" dirty="0"/>
          </a:p>
        </p:txBody>
      </p:sp>
      <p:sp>
        <p:nvSpPr>
          <p:cNvPr id="3" name="TextBox 2"/>
          <p:cNvSpPr txBox="1"/>
          <p:nvPr/>
        </p:nvSpPr>
        <p:spPr>
          <a:xfrm>
            <a:off x="533400" y="609600"/>
            <a:ext cx="8077200" cy="5632311"/>
          </a:xfrm>
          <a:prstGeom prst="rect">
            <a:avLst/>
          </a:prstGeom>
          <a:noFill/>
        </p:spPr>
        <p:txBody>
          <a:bodyPr wrap="square" rtlCol="0">
            <a:spAutoFit/>
          </a:bodyPr>
          <a:lstStyle/>
          <a:p>
            <a:pPr algn="ctr"/>
            <a:r>
              <a:rPr lang="en-US" sz="2400" b="1" i="1" dirty="0" smtClean="0"/>
              <a:t>How Healthy Are We?</a:t>
            </a:r>
            <a:br>
              <a:rPr lang="en-US" sz="2400" b="1" i="1" dirty="0" smtClean="0"/>
            </a:br>
            <a:r>
              <a:rPr lang="en-US" sz="2400" b="1" i="1" dirty="0" smtClean="0"/>
              <a:t>A National Study of Well-Being at Midlife</a:t>
            </a:r>
            <a:br>
              <a:rPr lang="en-US" sz="2400" b="1" i="1" dirty="0" smtClean="0"/>
            </a:br>
            <a:r>
              <a:rPr lang="en-US" sz="2400" b="1" dirty="0" smtClean="0"/>
              <a:t>(Orville Gilbert Brim, Carol D. </a:t>
            </a:r>
            <a:r>
              <a:rPr lang="en-US" sz="2400" b="1" dirty="0" err="1" smtClean="0"/>
              <a:t>Ryff</a:t>
            </a:r>
            <a:r>
              <a:rPr lang="en-US" sz="2400" b="1" dirty="0" smtClean="0"/>
              <a:t>, and Ronald C. Kessler, editors)</a:t>
            </a:r>
            <a:br>
              <a:rPr lang="en-US" sz="2400" b="1" dirty="0" smtClean="0"/>
            </a:br>
            <a:r>
              <a:rPr lang="en-US" sz="2400" b="1" dirty="0" smtClean="0"/>
              <a:t/>
            </a:r>
            <a:br>
              <a:rPr lang="en-US" sz="2400" b="1" dirty="0" smtClean="0"/>
            </a:br>
            <a:r>
              <a:rPr lang="en-US" sz="2400" dirty="0" smtClean="0"/>
              <a:t>The culmination of a decade and a half of research, </a:t>
            </a:r>
            <a:r>
              <a:rPr lang="en-US" sz="2400" i="1" dirty="0" smtClean="0"/>
              <a:t>How Healthy Are We?</a:t>
            </a:r>
            <a:r>
              <a:rPr lang="en-US" sz="2400" dirty="0" smtClean="0"/>
              <a:t> presents the key findings from the </a:t>
            </a:r>
            <a:r>
              <a:rPr lang="en-US" sz="2400" dirty="0" smtClean="0">
                <a:hlinkClick r:id="rId2"/>
              </a:rPr>
              <a:t>MIDUS</a:t>
            </a:r>
            <a:r>
              <a:rPr lang="en-US" sz="2400" dirty="0" smtClean="0"/>
              <a:t> survey in three sections: midlife perspectives on physical health; emotion, quality of life, and psychological well-being in midlife; and contexts of midlife: work and family experience, neighborhood, and geographic region.</a:t>
            </a:r>
            <a:endParaRPr lang="en-US" sz="2400" dirty="0" smtClean="0">
              <a:hlinkClick r:id="rId3"/>
            </a:endParaRPr>
          </a:p>
          <a:p>
            <a:endParaRPr lang="en-US" sz="2400" dirty="0" smtClean="0">
              <a:hlinkClick r:id="rId3"/>
            </a:endParaRPr>
          </a:p>
          <a:p>
            <a:endParaRPr lang="en-US" sz="2400" dirty="0">
              <a:hlinkClick r:id="rId3"/>
            </a:endParaRPr>
          </a:p>
          <a:p>
            <a:r>
              <a:rPr lang="en-US" sz="2400" dirty="0" smtClean="0">
                <a:hlinkClick r:id="rId3"/>
              </a:rPr>
              <a:t>http://midmac.med.harvard.edu/</a:t>
            </a:r>
            <a:endParaRPr lang="en-US" sz="2400" dirty="0" smtClean="0"/>
          </a:p>
          <a:p>
            <a:endParaRPr lang="en-US" sz="2400" dirty="0"/>
          </a:p>
        </p:txBody>
      </p:sp>
    </p:spTree>
    <p:extLst>
      <p:ext uri="{BB962C8B-B14F-4D97-AF65-F5344CB8AC3E}">
        <p14:creationId xmlns:p14="http://schemas.microsoft.com/office/powerpoint/2010/main" val="4227906973"/>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bout | Blue Zones - Windows Internet Explor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07" y="1"/>
            <a:ext cx="9101392" cy="5562600"/>
          </a:xfrm>
          <a:prstGeom prst="rect">
            <a:avLst/>
          </a:prstGeom>
        </p:spPr>
      </p:pic>
      <p:sp>
        <p:nvSpPr>
          <p:cNvPr id="3" name="TextBox 2"/>
          <p:cNvSpPr txBox="1"/>
          <p:nvPr/>
        </p:nvSpPr>
        <p:spPr>
          <a:xfrm>
            <a:off x="42607" y="5562601"/>
            <a:ext cx="8948993" cy="1138773"/>
          </a:xfrm>
          <a:prstGeom prst="rect">
            <a:avLst/>
          </a:prstGeom>
          <a:noFill/>
        </p:spPr>
        <p:txBody>
          <a:bodyPr wrap="square" rtlCol="0">
            <a:spAutoFit/>
          </a:bodyPr>
          <a:lstStyle/>
          <a:p>
            <a:pPr algn="ctr"/>
            <a:r>
              <a:rPr lang="en-US" sz="2800" b="1" dirty="0" smtClean="0">
                <a:hlinkClick r:id="rId3"/>
              </a:rPr>
              <a:t>http://www.bluezones.com/about/</a:t>
            </a:r>
            <a:endParaRPr lang="en-US" sz="2800" b="1" dirty="0"/>
          </a:p>
          <a:p>
            <a:pPr algn="ctr"/>
            <a:r>
              <a:rPr lang="en-US" sz="2000" b="1" dirty="0" smtClean="0">
                <a:hlinkClick r:id="rId4"/>
              </a:rPr>
              <a:t>http://www.ted.com/talks/dan_buettner_how_to_live_to_be_100.html</a:t>
            </a:r>
            <a:endParaRPr lang="en-US" sz="2000" b="1" dirty="0" smtClean="0"/>
          </a:p>
          <a:p>
            <a:pPr algn="ctr"/>
            <a:r>
              <a:rPr lang="en-US" sz="2000" b="1" dirty="0" smtClean="0"/>
              <a:t>Video </a:t>
            </a:r>
            <a:endParaRPr lang="en-US" sz="2000" b="1" dirty="0"/>
          </a:p>
        </p:txBody>
      </p:sp>
    </p:spTree>
    <p:extLst>
      <p:ext uri="{BB962C8B-B14F-4D97-AF65-F5344CB8AC3E}">
        <p14:creationId xmlns:p14="http://schemas.microsoft.com/office/powerpoint/2010/main" val="889327199"/>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TotalTime>
  <Words>608</Words>
  <Application>Microsoft Office PowerPoint</Application>
  <PresentationFormat>On-screen Show (4:3)</PresentationFormat>
  <Paragraphs>110</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Many resources are on-line that students can explore: research studies, activities, readings, video, interactive simulations.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Debby</dc:creator>
  <cp:lastModifiedBy>Debby</cp:lastModifiedBy>
  <cp:revision>36</cp:revision>
  <dcterms:created xsi:type="dcterms:W3CDTF">2013-09-17T13:39:06Z</dcterms:created>
  <dcterms:modified xsi:type="dcterms:W3CDTF">2013-09-21T10:16:23Z</dcterms:modified>
</cp:coreProperties>
</file>